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432047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Технология заготовки и хранения силоса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764704"/>
            <a:ext cx="8712968" cy="583264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Качество силоса </a:t>
            </a:r>
            <a:r>
              <a:rPr lang="ru-RU" sz="2400" b="1" dirty="0" smtClean="0">
                <a:solidFill>
                  <a:schemeClr val="tx1"/>
                </a:solidFill>
              </a:rPr>
              <a:t>определяется: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степенью </a:t>
            </a:r>
            <a:r>
              <a:rPr lang="ru-RU" sz="2400" b="1" dirty="0" err="1" smtClean="0">
                <a:solidFill>
                  <a:schemeClr val="tx1"/>
                </a:solidFill>
              </a:rPr>
              <a:t>силосуемости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растений,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временем </a:t>
            </a:r>
            <a:r>
              <a:rPr lang="ru-RU" sz="2400" b="1" dirty="0" smtClean="0">
                <a:solidFill>
                  <a:schemeClr val="tx1"/>
                </a:solidFill>
              </a:rPr>
              <a:t>уборки (фаза вегетации),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соблюдением </a:t>
            </a:r>
            <a:r>
              <a:rPr lang="ru-RU" sz="2400" b="1" dirty="0" smtClean="0">
                <a:solidFill>
                  <a:schemeClr val="tx1"/>
                </a:solidFill>
              </a:rPr>
              <a:t>сроков закладки зеленой массы в хранилище и ее влажностью</a:t>
            </a:r>
            <a:r>
              <a:rPr lang="ru-RU" sz="2400" b="1" dirty="0" smtClean="0">
                <a:solidFill>
                  <a:schemeClr val="tx1"/>
                </a:solidFill>
              </a:rPr>
              <a:t>,               -степенью </a:t>
            </a:r>
            <a:r>
              <a:rPr lang="ru-RU" sz="2400" b="1" dirty="0" smtClean="0">
                <a:solidFill>
                  <a:schemeClr val="tx1"/>
                </a:solidFill>
              </a:rPr>
              <a:t>измельчения,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тщательностью </a:t>
            </a:r>
            <a:r>
              <a:rPr lang="ru-RU" sz="2400" b="1" dirty="0" smtClean="0">
                <a:solidFill>
                  <a:schemeClr val="tx1"/>
                </a:solidFill>
              </a:rPr>
              <a:t>трамбовки и герметичности </a:t>
            </a:r>
            <a:r>
              <a:rPr lang="ru-RU" sz="2400" b="1" dirty="0" smtClean="0">
                <a:solidFill>
                  <a:schemeClr val="tx1"/>
                </a:solidFill>
              </a:rPr>
              <a:t>укрытия.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К </a:t>
            </a:r>
            <a:r>
              <a:rPr lang="ru-RU" sz="2400" b="1" dirty="0" err="1" smtClean="0">
                <a:solidFill>
                  <a:schemeClr val="tx1"/>
                </a:solidFill>
              </a:rPr>
              <a:t>легкосилосуемым</a:t>
            </a:r>
            <a:r>
              <a:rPr lang="ru-RU" sz="2400" b="1" dirty="0" smtClean="0">
                <a:solidFill>
                  <a:schemeClr val="tx1"/>
                </a:solidFill>
              </a:rPr>
              <a:t> растениям относятся: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</a:t>
            </a:r>
            <a:r>
              <a:rPr lang="ru-RU" sz="2400" b="1" dirty="0" smtClean="0">
                <a:solidFill>
                  <a:schemeClr val="tx1"/>
                </a:solidFill>
              </a:rPr>
              <a:t>кукуруза,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суданка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подсолнечник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овес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400" b="1" dirty="0" err="1" smtClean="0">
                <a:solidFill>
                  <a:schemeClr val="tx1"/>
                </a:solidFill>
              </a:rPr>
              <a:t>вико-овсяная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смесь,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горох ;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К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трудносилосующиеся</a:t>
            </a:r>
            <a:r>
              <a:rPr lang="ru-RU" sz="2400" b="1" dirty="0" smtClean="0">
                <a:solidFill>
                  <a:schemeClr val="tx1"/>
                </a:solidFill>
              </a:rPr>
              <a:t> — амарант, донник, люцерна, люпин, лебеда и др. </a:t>
            </a:r>
          </a:p>
          <a:p>
            <a:pPr algn="l"/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u="sng" dirty="0" smtClean="0"/>
              <a:t>Процесс силосования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u="sng" dirty="0" smtClean="0"/>
              <a:t>Основными преимуществами данной системы являются:</a:t>
            </a:r>
            <a:endParaRPr lang="ru-RU" sz="2400" b="1" dirty="0" smtClean="0"/>
          </a:p>
          <a:p>
            <a:pPr lvl="0"/>
            <a:r>
              <a:rPr lang="ru-RU" sz="2400" b="1" dirty="0" smtClean="0"/>
              <a:t>низкие капитальные затраты при производстве 1 т силоса и отсутствие рисков,</a:t>
            </a:r>
          </a:p>
          <a:p>
            <a:pPr lvl="0"/>
            <a:r>
              <a:rPr lang="ru-RU" sz="2400" b="1" dirty="0" smtClean="0"/>
              <a:t>нет необходимости долгосрочных вложений при строительстве капитальных сооружений (таких как силосные траншеи),</a:t>
            </a:r>
          </a:p>
          <a:p>
            <a:pPr lvl="0"/>
            <a:r>
              <a:rPr lang="ru-RU" sz="2400" b="1" dirty="0" smtClean="0"/>
              <a:t>высокая производительность и надежность силосных прессов,</a:t>
            </a:r>
          </a:p>
          <a:p>
            <a:pPr lvl="0"/>
            <a:r>
              <a:rPr lang="ru-RU" sz="2400" b="1" dirty="0" smtClean="0"/>
              <a:t>гибкость в использовании,</a:t>
            </a:r>
          </a:p>
          <a:p>
            <a:pPr lvl="0"/>
            <a:r>
              <a:rPr lang="ru-RU" sz="2400" b="1" dirty="0" smtClean="0"/>
              <a:t>эффективное брожение и низкие потери.</a:t>
            </a:r>
          </a:p>
          <a:p>
            <a:r>
              <a:rPr lang="ru-RU" sz="2400" b="1" dirty="0" smtClean="0"/>
              <a:t>К этому стоит добавить адаптированную и успешно работающую в России модель, а также наличие сервиса и запчастей у нас в стране. Это лучший вариант для силосования свекловичного жома и зерна высокой влажности.</a:t>
            </a:r>
            <a:endParaRPr lang="ru-RU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Технология заготовки и хранения силоса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688632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Для обеспечения нормального течения микробиологических и биохимических процессов, необходимых для заквашивания массы, следует обеспечить поточность процесса силосования. 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-</a:t>
            </a:r>
            <a:r>
              <a:rPr lang="ru-RU" sz="2400" b="1" dirty="0" smtClean="0"/>
              <a:t>Ежедневно </a:t>
            </a:r>
            <a:r>
              <a:rPr lang="ru-RU" sz="2400" b="1" dirty="0" smtClean="0"/>
              <a:t>закладываемый слой уплотняемой массы должен быть не менее 80 </a:t>
            </a:r>
            <a:r>
              <a:rPr lang="ru-RU" sz="2400" b="1" dirty="0" smtClean="0"/>
              <a:t>см.</a:t>
            </a:r>
          </a:p>
          <a:p>
            <a:pPr>
              <a:buNone/>
            </a:pPr>
            <a:r>
              <a:rPr lang="ru-RU" sz="2400" b="1" dirty="0" smtClean="0"/>
              <a:t>-</a:t>
            </a:r>
            <a:r>
              <a:rPr lang="ru-RU" sz="2400" b="1" dirty="0" smtClean="0"/>
              <a:t>Показателем </a:t>
            </a:r>
            <a:r>
              <a:rPr lang="ru-RU" sz="2400" b="1" dirty="0" smtClean="0"/>
              <a:t>правильной закладки является температура массы на глубине 40-50 см, она не должна быть выше 30 °С. 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-</a:t>
            </a:r>
            <a:r>
              <a:rPr lang="ru-RU" sz="2400" b="1" dirty="0" smtClean="0"/>
              <a:t>Загружать </a:t>
            </a:r>
            <a:r>
              <a:rPr lang="ru-RU" sz="2400" b="1" dirty="0" smtClean="0"/>
              <a:t>силосную массу следует на 1,5-2 м выше краев траншей с тем, чтобы после полной осадки уровень ее был несколько выше края стен траншеи. 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-</a:t>
            </a:r>
            <a:r>
              <a:rPr lang="ru-RU" sz="2400" b="1" dirty="0" smtClean="0"/>
              <a:t>Поверхность </a:t>
            </a:r>
            <a:r>
              <a:rPr lang="ru-RU" sz="2400" b="1" dirty="0" smtClean="0"/>
              <a:t>уплотненной массы должна иметь в центре, по длине траншеи, несколько выпуклую </a:t>
            </a:r>
            <a:r>
              <a:rPr lang="ru-RU" sz="2400" b="1" dirty="0" err="1" smtClean="0"/>
              <a:t>покатную</a:t>
            </a:r>
            <a:r>
              <a:rPr lang="ru-RU" sz="2400" b="1" dirty="0" smtClean="0"/>
              <a:t> форму. 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-</a:t>
            </a:r>
            <a:r>
              <a:rPr lang="ru-RU" sz="2400" b="1" dirty="0" smtClean="0"/>
              <a:t>После </a:t>
            </a:r>
            <a:r>
              <a:rPr lang="ru-RU" sz="2400" b="1" dirty="0" smtClean="0"/>
              <a:t>заполнения хранилища силосуемую массу немедленно укрывают для изоляции от воздуха и атмосферных осадков. </a:t>
            </a:r>
          </a:p>
          <a:p>
            <a:r>
              <a:rPr lang="ru-RU" sz="2400" b="1" dirty="0" smtClean="0"/>
              <a:t>Лучший материал для укрытия силоса — полиэтиленовая или хлорвиниловая пленка.  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Качество заготовки силоса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892480" cy="561662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Из наиболее часто встречающихся потерь силосной массы следует отметить завышенный срез растений. Высота среза толстостебельных растений при уборке комбайнами не должна превышать 8-10 см, тонкостебельных — 5-6 </a:t>
            </a:r>
            <a:r>
              <a:rPr lang="ru-RU" sz="2400" b="1" dirty="0" smtClean="0"/>
              <a:t>см.</a:t>
            </a:r>
          </a:p>
          <a:p>
            <a:r>
              <a:rPr lang="ru-RU" sz="2400" b="1" dirty="0" smtClean="0"/>
              <a:t>Отсутствие </a:t>
            </a:r>
            <a:r>
              <a:rPr lang="ru-RU" sz="2400" b="1" dirty="0" smtClean="0"/>
              <a:t>повышенных бортов, заградительных сеток на транспортных средствах может привести к потерям массы до 14 % и, в первую очередь, листьев и соцветий. Консервирование силосуемой массы с помощью химических и биологических консервантов в 2-3 раза снижает потери питательных </a:t>
            </a:r>
            <a:r>
              <a:rPr lang="ru-RU" sz="2400" b="1" dirty="0" smtClean="0"/>
              <a:t>веществ.</a:t>
            </a:r>
          </a:p>
          <a:p>
            <a:r>
              <a:rPr lang="ru-RU" sz="2400" b="1" dirty="0" smtClean="0"/>
              <a:t>Для повышения урожайности и полноценности силоса в хозяйствах используют в качестве сырья совместные посевы кукурузы с соей, кукурузы с сорго и другие. </a:t>
            </a:r>
            <a:endParaRPr lang="ru-RU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Технология заготовки 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61662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Для приготовления силоса основной культурой служит кукуруза в чистом виде, в смеси с подсолнечником и бобовыми культурами. Дополнительными культурами могут быть </a:t>
            </a:r>
            <a:r>
              <a:rPr lang="ru-RU" sz="2400" b="1" dirty="0" err="1" smtClean="0"/>
              <a:t>подсолнениково-горохо-овсяные</a:t>
            </a:r>
            <a:r>
              <a:rPr lang="ru-RU" sz="2400" b="1" dirty="0" smtClean="0"/>
              <a:t> смеси и сахарное сорго.</a:t>
            </a:r>
          </a:p>
          <a:p>
            <a:r>
              <a:rPr lang="ru-RU" sz="2400" b="1" dirty="0" smtClean="0"/>
              <a:t>Чтобы получить из кукурузы питательный, хорошо усваиваемый силос, его следует убирать в фазе молочно-восковой и восковой спелости початков, подсолнечник в начальной стадии цветения, бобово-злаковые смеси в стадии образования бобов.</a:t>
            </a:r>
          </a:p>
          <a:p>
            <a:r>
              <a:rPr lang="ru-RU" sz="2400" b="1" dirty="0" smtClean="0"/>
              <a:t>Уборка кукурузы на силос в фазе молочно-восковой и восковой спелости зерна увеличивает выход готового силоса на 10-12</a:t>
            </a:r>
            <a:r>
              <a:rPr lang="ru-RU" sz="2400" b="1" dirty="0" smtClean="0"/>
              <a:t>%. </a:t>
            </a:r>
            <a:endParaRPr lang="ru-RU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Технология заготовки 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Для силосования наиболее удобны наземные или </a:t>
            </a:r>
            <a:r>
              <a:rPr lang="ru-RU" sz="2400" b="1" dirty="0" err="1" smtClean="0"/>
              <a:t>полуназемные</a:t>
            </a:r>
            <a:r>
              <a:rPr lang="ru-RU" sz="2400" b="1" dirty="0" smtClean="0"/>
              <a:t> облицованные траншеи с наружной обвалкой стен грунтом. Оптимальная высота стен 3,5 м., ширина 10...12 м., а длина в зависимости от общего объема заготавливаемого </a:t>
            </a:r>
            <a:r>
              <a:rPr lang="ru-RU" sz="2400" b="1" dirty="0" smtClean="0"/>
              <a:t>силоса. </a:t>
            </a:r>
            <a:r>
              <a:rPr lang="ru-RU" sz="2400" b="1" dirty="0" smtClean="0"/>
              <a:t>У одного из торцов траншеи должна быть площадка с твердым покрытием шириной на 2 м больше ширины траншеи и длиной не менее 5 м, на которую следует разгружать зеленую массы. </a:t>
            </a:r>
          </a:p>
          <a:p>
            <a:r>
              <a:rPr lang="ru-RU" sz="2400" b="1" dirty="0" smtClean="0"/>
              <a:t>При хранении силоса в облицованных траншеях потери сухого вещества составляют 10...15%, </a:t>
            </a:r>
            <a:endParaRPr lang="ru-RU" sz="2400" b="1" dirty="0" smtClean="0"/>
          </a:p>
          <a:p>
            <a:r>
              <a:rPr lang="ru-RU" sz="2400" b="1" dirty="0" smtClean="0"/>
              <a:t>В необлицованных </a:t>
            </a:r>
            <a:r>
              <a:rPr lang="ru-RU" sz="2400" b="1" dirty="0" smtClean="0"/>
              <a:t>увеличиваются до 30...35%. </a:t>
            </a:r>
            <a:endParaRPr lang="ru-RU" sz="2400" b="1" dirty="0" smtClean="0"/>
          </a:p>
          <a:p>
            <a:r>
              <a:rPr lang="ru-RU" sz="2400" b="1" dirty="0" smtClean="0"/>
              <a:t>При</a:t>
            </a:r>
            <a:r>
              <a:rPr lang="ru-RU" sz="2400" b="1" dirty="0" smtClean="0"/>
              <a:t> курганном способе потери составляют также 30...35%.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Технологический процесс заготовки силоса 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544616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Технологический процесс заготовки силоса из свежескошенных растений включает следующие операции: 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-</a:t>
            </a:r>
            <a:r>
              <a:rPr lang="ru-RU" sz="2400" b="1" dirty="0" smtClean="0"/>
              <a:t>скашивание </a:t>
            </a:r>
            <a:r>
              <a:rPr lang="ru-RU" sz="2400" b="1" dirty="0" smtClean="0"/>
              <a:t>с измельчением и погрузкой, 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-</a:t>
            </a:r>
            <a:r>
              <a:rPr lang="ru-RU" sz="2400" b="1" dirty="0" smtClean="0"/>
              <a:t>транспортирование </a:t>
            </a:r>
            <a:r>
              <a:rPr lang="ru-RU" sz="2400" b="1" dirty="0" smtClean="0"/>
              <a:t>и разгрузку</a:t>
            </a:r>
            <a:r>
              <a:rPr lang="ru-RU" sz="2400" b="1" dirty="0" smtClean="0"/>
              <a:t>,</a:t>
            </a:r>
          </a:p>
          <a:p>
            <a:pPr>
              <a:buFontTx/>
              <a:buChar char="-"/>
            </a:pPr>
            <a:r>
              <a:rPr lang="ru-RU" sz="2400" b="1" dirty="0" smtClean="0"/>
              <a:t>разравнивание</a:t>
            </a:r>
            <a:r>
              <a:rPr lang="ru-RU" sz="2400" b="1" dirty="0" smtClean="0"/>
              <a:t>, </a:t>
            </a:r>
            <a:endParaRPr lang="ru-RU" sz="2400" b="1" dirty="0" smtClean="0"/>
          </a:p>
          <a:p>
            <a:pPr>
              <a:buFontTx/>
              <a:buChar char="-"/>
            </a:pPr>
            <a:r>
              <a:rPr lang="ru-RU" sz="2400" b="1" dirty="0" smtClean="0"/>
              <a:t>-</a:t>
            </a:r>
            <a:r>
              <a:rPr lang="ru-RU" sz="2400" b="1" dirty="0" smtClean="0"/>
              <a:t>уплотнение </a:t>
            </a:r>
            <a:r>
              <a:rPr lang="ru-RU" sz="2400" b="1" dirty="0" smtClean="0"/>
              <a:t>и герметизацию силосной массы в траншеях. 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Для </a:t>
            </a:r>
            <a:r>
              <a:rPr lang="ru-RU" sz="2400" b="1" dirty="0" smtClean="0"/>
              <a:t>скашивания кукурузы в фазе восковой спелости следует применять комбайны КСК-100, КПКУ-75, Е-281, Ягуар, Дон 680 и др.</a:t>
            </a:r>
          </a:p>
          <a:p>
            <a:r>
              <a:rPr lang="ru-RU" sz="2400" b="1" dirty="0" smtClean="0"/>
              <a:t>Степень измельчения зависит от влажности </a:t>
            </a:r>
            <a:r>
              <a:rPr lang="ru-RU" sz="2400" b="1" dirty="0" smtClean="0"/>
              <a:t>сырья:</a:t>
            </a:r>
          </a:p>
          <a:p>
            <a:pPr>
              <a:buFontTx/>
              <a:buChar char="-"/>
            </a:pPr>
            <a:r>
              <a:rPr lang="ru-RU" sz="2400" b="1" dirty="0" smtClean="0"/>
              <a:t>При </a:t>
            </a:r>
            <a:r>
              <a:rPr lang="ru-RU" sz="2400" b="1" dirty="0" smtClean="0"/>
              <a:t>влажности 70% и менее растения </a:t>
            </a:r>
            <a:r>
              <a:rPr lang="ru-RU" sz="2400" b="1" dirty="0" smtClean="0"/>
              <a:t> </a:t>
            </a:r>
            <a:r>
              <a:rPr lang="ru-RU" sz="2400" b="1" dirty="0" smtClean="0"/>
              <a:t>измельчают на частицы длиной до 30 </a:t>
            </a:r>
            <a:r>
              <a:rPr lang="ru-RU" sz="2400" b="1" dirty="0" smtClean="0"/>
              <a:t>мм</a:t>
            </a:r>
          </a:p>
          <a:p>
            <a:pPr>
              <a:buFontTx/>
              <a:buChar char="-"/>
            </a:pPr>
            <a:r>
              <a:rPr lang="ru-RU" sz="2400" b="1" dirty="0" smtClean="0"/>
              <a:t>П</a:t>
            </a:r>
            <a:r>
              <a:rPr lang="ru-RU" sz="2400" b="1" dirty="0" smtClean="0"/>
              <a:t>ри </a:t>
            </a:r>
            <a:r>
              <a:rPr lang="ru-RU" sz="2400" b="1" dirty="0" smtClean="0"/>
              <a:t>влажности 71...75% до 50 мм. </a:t>
            </a:r>
            <a:endParaRPr lang="ru-RU" sz="2400" b="1" dirty="0" smtClean="0"/>
          </a:p>
          <a:p>
            <a:r>
              <a:rPr lang="ru-RU" sz="2400" b="1" dirty="0" smtClean="0"/>
              <a:t>Кукурузу </a:t>
            </a:r>
            <a:r>
              <a:rPr lang="ru-RU" sz="2400" b="1" dirty="0" smtClean="0"/>
              <a:t>в фазе восковой спелости следует измельчать на частицы длиной до 10...15 мм.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Технология заготовки и хранения силоса</a:t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496944" cy="5688632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Зеленую массу закладывают по всему хранилищу или с одного торца наклонными слоями. Толщина ежедневно укладываемого слоя при укладке по всему хранилищу должна быть не менее 0,8 м, продолжительность загрузки — не более трех дней при высоте стен траншеи 2,5 м и не более пяти дней при высоте 3,5 м и более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Зеленую массу перемещают с площадки и укладывают в хранилище бульдозером, уплотняют .</a:t>
            </a:r>
          </a:p>
          <a:p>
            <a:r>
              <a:rPr lang="ru-RU" sz="2400" b="1" dirty="0" smtClean="0"/>
              <a:t>Оптимальная влажность скошенной массы 60...70%, потери питательных веществ, при хранении в траншеях под пленками не превышает 10...12%. </a:t>
            </a:r>
            <a:endParaRPr lang="ru-RU" sz="2400" b="1" dirty="0" smtClean="0"/>
          </a:p>
          <a:p>
            <a:r>
              <a:rPr lang="ru-RU" sz="2400" b="1" dirty="0" smtClean="0"/>
              <a:t>При </a:t>
            </a:r>
            <a:r>
              <a:rPr lang="ru-RU" sz="2400" b="1" dirty="0" smtClean="0"/>
              <a:t>этом не выделяется сок, что имеет важное значения при выполнении требований, по защите окружающей среды. </a:t>
            </a:r>
            <a:endParaRPr lang="ru-RU" sz="2400" b="1" dirty="0" smtClean="0"/>
          </a:p>
          <a:p>
            <a:r>
              <a:rPr lang="ru-RU" sz="2400" b="1" dirty="0" smtClean="0"/>
              <a:t>При силосовании зеленой массы повышенной влажности следует добавлять измельченную солому. </a:t>
            </a:r>
          </a:p>
          <a:p>
            <a:r>
              <a:rPr lang="ru-RU" sz="2400" b="1" dirty="0" smtClean="0"/>
              <a:t>Многолетние и однолетние травы нужно провяливать до снижения влажности минимум до 70%.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Технология заготовки и хранения силоса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16624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Для обогащения кукурузного силоса протеином целесообразно силосование проводить с добавлением азотсодержащих добавок 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Консерванты вносят в массу специальными приспособлениями, установленными на уборочных машинах, или опрыскивателями, а также вручную при укладке массы в силосохранилище. </a:t>
            </a:r>
            <a:endParaRPr lang="ru-RU" sz="2400" b="1" dirty="0" smtClean="0"/>
          </a:p>
          <a:p>
            <a:r>
              <a:rPr lang="ru-RU" sz="2400" b="1" dirty="0" smtClean="0"/>
              <a:t>Количество </a:t>
            </a:r>
            <a:r>
              <a:rPr lang="ru-RU" sz="2400" b="1" dirty="0" smtClean="0"/>
              <a:t>приготовленных консервантов не должно превышать дневной нормы их расхода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Приготовлению силоса высокого качества способствует также использование при его заготовке консервантов растительного происхождения, которые обладают способностью создавать консервирующий эффект </a:t>
            </a:r>
            <a:r>
              <a:rPr lang="ru-RU" sz="2400" b="1" dirty="0" smtClean="0"/>
              <a:t>(рапс). </a:t>
            </a:r>
            <a:endParaRPr lang="ru-RU" sz="2400" b="1" dirty="0" smtClean="0"/>
          </a:p>
          <a:p>
            <a:r>
              <a:rPr lang="ru-RU" sz="2400" b="1" dirty="0" smtClean="0"/>
              <a:t>Срок заполнения траншей консервированной зеленой массой не должен превышать 2...3 дня. </a:t>
            </a:r>
            <a:endParaRPr lang="ru-RU" sz="2400" b="1" dirty="0" smtClean="0"/>
          </a:p>
          <a:p>
            <a:r>
              <a:rPr lang="ru-RU" sz="2400" b="1" dirty="0" smtClean="0"/>
              <a:t>Силос должен иметь фруктовый запах или запах квашеных овощей, не мажущуюся и без ослизлости консистенцию, наличие плесени не </a:t>
            </a:r>
            <a:r>
              <a:rPr lang="ru-RU" sz="2400" b="1" dirty="0" smtClean="0"/>
              <a:t>допускается.</a:t>
            </a:r>
            <a:endParaRPr lang="ru-RU" sz="2400" b="1" dirty="0" smtClean="0"/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СИЛОСОВАНИЕ В РУКАВА</a:t>
            </a:r>
            <a:br>
              <a:rPr lang="ru-RU" sz="2000" b="1" dirty="0" smtClean="0"/>
            </a:br>
            <a:endParaRPr lang="ru-RU" sz="2000" dirty="0"/>
          </a:p>
        </p:txBody>
      </p:sp>
      <p:pic>
        <p:nvPicPr>
          <p:cNvPr id="4" name="Содержимое 3" descr="Силосование в рукав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35292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СИЛОСОВАНИЕ В РУКАВА</a:t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16624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Любой вид сельскохозяйственного корма может быть сохранен в полимерных рукавах. Процесс силосования начинается прямо после наполнения рукава, при этом значение </a:t>
            </a:r>
            <a:r>
              <a:rPr lang="ru-RU" sz="2000" b="1" dirty="0" err="1" smtClean="0"/>
              <a:t>pH</a:t>
            </a:r>
            <a:r>
              <a:rPr lang="ru-RU" sz="2000" b="1" dirty="0" smtClean="0"/>
              <a:t> стремительно понижается, что позволяет сохранять качество кормов на высоком уровне. </a:t>
            </a:r>
            <a:endParaRPr lang="ru-RU" sz="2000" b="1" dirty="0" smtClean="0"/>
          </a:p>
          <a:p>
            <a:r>
              <a:rPr lang="ru-RU" sz="2000" b="1" dirty="0" smtClean="0"/>
              <a:t>Потери </a:t>
            </a:r>
            <a:r>
              <a:rPr lang="ru-RU" sz="2000" b="1" dirty="0" smtClean="0"/>
              <a:t>в таком случае получаются на уровне 3%, редко достигая значения 5</a:t>
            </a:r>
            <a:r>
              <a:rPr lang="ru-RU" sz="2000" b="1" dirty="0" smtClean="0"/>
              <a:t>%.</a:t>
            </a:r>
          </a:p>
          <a:p>
            <a:r>
              <a:rPr lang="ru-RU" sz="2000" b="1" dirty="0" smtClean="0"/>
              <a:t>Силосование оказывает очень большое влияние на повышение производственной эффективности кормового рациона и, не в последнюю очередь, на экономичность производства молока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 </a:t>
            </a:r>
            <a:r>
              <a:rPr lang="ru-RU" sz="2000" b="1" dirty="0" smtClean="0"/>
              <a:t>Заготавливают в пластиковых мешках  кормовое зерно, кукурузу, силос кукурузный и сорговый, сенаж одногодичный и многолетний жом, люцерну и др.</a:t>
            </a:r>
          </a:p>
          <a:p>
            <a:r>
              <a:rPr lang="ru-RU" sz="2000" b="1" dirty="0" smtClean="0"/>
              <a:t>Оптимальные условия консервирования и низкие потери питательных веществ достигаются благодаря моментальному прекращению доступа воздуха (холодное брожение), надлежащему уплотнению силосной массы, отсутствию потерь силоса в поверхностных и крайних пластах силосной массы, поглощению силосного сока в рукаве, уменьшению потерь питательных веществ, что является возможным при повторном </a:t>
            </a:r>
            <a:r>
              <a:rPr lang="ru-RU" sz="2000" b="1" dirty="0" smtClean="0"/>
              <a:t>брожении.</a:t>
            </a:r>
            <a:endParaRPr lang="ru-RU" sz="2000" b="1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000" b="1" u="sng" dirty="0" smtClean="0"/>
              <a:t>Процесс силосования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8964488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u="sng" dirty="0" smtClean="0"/>
              <a:t>Процесс </a:t>
            </a:r>
            <a:r>
              <a:rPr lang="ru-RU" sz="2400" b="1" u="sng" dirty="0" smtClean="0"/>
              <a:t>силосования осуществляется следующим образом:</a:t>
            </a:r>
            <a:endParaRPr lang="ru-RU" sz="2400" b="1" dirty="0" smtClean="0"/>
          </a:p>
          <a:p>
            <a:r>
              <a:rPr lang="ru-RU" sz="2400" b="1" dirty="0" smtClean="0"/>
              <a:t>Кормовой материал при помощи перевозчиков зеленой массы доставляется к силосному прессу и выгружается на закладочный стол. Погруженная масса на ленте-транспортере подается на прессовочный ротор. Ротор прессует кормовой материал и закладывает его в полимерный рукав. При этом силосуемая масса уплотняется.</a:t>
            </a:r>
          </a:p>
          <a:p>
            <a:r>
              <a:rPr lang="ru-RU" sz="2400" b="1" dirty="0" smtClean="0"/>
              <a:t>После того, как мешок полностью набивается, его сразу герметизируют.</a:t>
            </a:r>
          </a:p>
          <a:p>
            <a:r>
              <a:rPr lang="ru-RU" sz="2400" b="1" dirty="0" smtClean="0"/>
              <a:t>Свежий качественный корм извлекают по мере надобности на протяжении всего года.</a:t>
            </a:r>
          </a:p>
          <a:p>
            <a:endParaRPr lang="ru-RU" sz="1800" dirty="0"/>
          </a:p>
        </p:txBody>
      </p:sp>
      <p:pic>
        <p:nvPicPr>
          <p:cNvPr id="4" name="Рисунок 3" descr="Силосование в рукав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871296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656</Words>
  <Application>Microsoft Office PowerPoint</Application>
  <PresentationFormat>Экран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Технология заготовки и хранения силоса </vt:lpstr>
      <vt:lpstr>Технология заготовки </vt:lpstr>
      <vt:lpstr>Технология заготовки </vt:lpstr>
      <vt:lpstr>Технологический процесс заготовки силоса </vt:lpstr>
      <vt:lpstr>Технология заготовки и хранения силоса </vt:lpstr>
      <vt:lpstr>Технология заготовки и хранения силоса</vt:lpstr>
      <vt:lpstr>СИЛОСОВАНИЕ В РУКАВА </vt:lpstr>
      <vt:lpstr>СИЛОСОВАНИЕ В РУКАВА </vt:lpstr>
      <vt:lpstr>Процесс силосования </vt:lpstr>
      <vt:lpstr>Процесс силосования </vt:lpstr>
      <vt:lpstr>Технология заготовки и хранения силоса </vt:lpstr>
      <vt:lpstr>Качество заготовки силоса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заготовки и хранения силоса </dc:title>
  <dc:creator>2016</dc:creator>
  <cp:lastModifiedBy>2016</cp:lastModifiedBy>
  <cp:revision>17</cp:revision>
  <dcterms:created xsi:type="dcterms:W3CDTF">2019-12-27T11:29:46Z</dcterms:created>
  <dcterms:modified xsi:type="dcterms:W3CDTF">2019-12-27T12:29:25Z</dcterms:modified>
</cp:coreProperties>
</file>